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91"/>
  </p:notesMasterIdLst>
  <p:handoutMasterIdLst>
    <p:handoutMasterId r:id="rId92"/>
  </p:handoutMasterIdLst>
  <p:sldIdLst>
    <p:sldId id="276" r:id="rId2"/>
    <p:sldId id="390" r:id="rId3"/>
    <p:sldId id="257" r:id="rId4"/>
    <p:sldId id="258" r:id="rId5"/>
    <p:sldId id="259" r:id="rId6"/>
    <p:sldId id="392" r:id="rId7"/>
    <p:sldId id="393" r:id="rId8"/>
    <p:sldId id="394" r:id="rId9"/>
    <p:sldId id="282" r:id="rId10"/>
    <p:sldId id="277" r:id="rId11"/>
    <p:sldId id="278" r:id="rId12"/>
    <p:sldId id="285" r:id="rId13"/>
    <p:sldId id="286" r:id="rId14"/>
    <p:sldId id="262" r:id="rId15"/>
    <p:sldId id="279" r:id="rId16"/>
    <p:sldId id="266" r:id="rId17"/>
    <p:sldId id="269" r:id="rId18"/>
    <p:sldId id="270" r:id="rId19"/>
    <p:sldId id="283" r:id="rId20"/>
    <p:sldId id="374" r:id="rId21"/>
    <p:sldId id="296" r:id="rId22"/>
    <p:sldId id="297" r:id="rId23"/>
    <p:sldId id="298" r:id="rId24"/>
    <p:sldId id="329" r:id="rId25"/>
    <p:sldId id="330" r:id="rId26"/>
    <p:sldId id="331" r:id="rId27"/>
    <p:sldId id="332" r:id="rId28"/>
    <p:sldId id="333" r:id="rId29"/>
    <p:sldId id="335" r:id="rId30"/>
    <p:sldId id="336" r:id="rId31"/>
    <p:sldId id="302" r:id="rId32"/>
    <p:sldId id="301" r:id="rId33"/>
    <p:sldId id="300" r:id="rId34"/>
    <p:sldId id="384" r:id="rId35"/>
    <p:sldId id="383" r:id="rId36"/>
    <p:sldId id="382" r:id="rId37"/>
    <p:sldId id="381" r:id="rId38"/>
    <p:sldId id="380" r:id="rId39"/>
    <p:sldId id="379" r:id="rId40"/>
    <p:sldId id="378" r:id="rId41"/>
    <p:sldId id="376" r:id="rId42"/>
    <p:sldId id="385" r:id="rId43"/>
    <p:sldId id="389" r:id="rId44"/>
    <p:sldId id="388" r:id="rId45"/>
    <p:sldId id="387" r:id="rId46"/>
    <p:sldId id="318" r:id="rId47"/>
    <p:sldId id="317" r:id="rId48"/>
    <p:sldId id="343" r:id="rId49"/>
    <p:sldId id="344" r:id="rId50"/>
    <p:sldId id="345" r:id="rId51"/>
    <p:sldId id="346" r:id="rId52"/>
    <p:sldId id="347" r:id="rId53"/>
    <p:sldId id="348" r:id="rId54"/>
    <p:sldId id="337" r:id="rId55"/>
    <p:sldId id="338" r:id="rId56"/>
    <p:sldId id="339" r:id="rId57"/>
    <p:sldId id="340" r:id="rId58"/>
    <p:sldId id="342" r:id="rId59"/>
    <p:sldId id="341" r:id="rId60"/>
    <p:sldId id="322" r:id="rId61"/>
    <p:sldId id="321" r:id="rId62"/>
    <p:sldId id="323" r:id="rId63"/>
    <p:sldId id="324" r:id="rId64"/>
    <p:sldId id="325" r:id="rId65"/>
    <p:sldId id="328" r:id="rId66"/>
    <p:sldId id="327" r:id="rId67"/>
    <p:sldId id="375" r:id="rId68"/>
    <p:sldId id="295" r:id="rId69"/>
    <p:sldId id="350" r:id="rId70"/>
    <p:sldId id="351" r:id="rId71"/>
    <p:sldId id="352" r:id="rId72"/>
    <p:sldId id="362" r:id="rId73"/>
    <p:sldId id="361" r:id="rId74"/>
    <p:sldId id="360" r:id="rId75"/>
    <p:sldId id="359" r:id="rId76"/>
    <p:sldId id="363" r:id="rId77"/>
    <p:sldId id="364" r:id="rId78"/>
    <p:sldId id="369" r:id="rId79"/>
    <p:sldId id="294" r:id="rId80"/>
    <p:sldId id="290" r:id="rId81"/>
    <p:sldId id="291" r:id="rId82"/>
    <p:sldId id="371" r:id="rId83"/>
    <p:sldId id="293" r:id="rId84"/>
    <p:sldId id="370" r:id="rId85"/>
    <p:sldId id="372" r:id="rId86"/>
    <p:sldId id="273" r:id="rId87"/>
    <p:sldId id="391" r:id="rId88"/>
    <p:sldId id="281" r:id="rId89"/>
    <p:sldId id="287" r:id="rId90"/>
  </p:sldIdLst>
  <p:sldSz cx="9144000" cy="6858000" type="screen4x3"/>
  <p:notesSz cx="6858000" cy="9144000"/>
  <p:embeddedFontLst>
    <p:embeddedFont>
      <p:font typeface="Bebas"/>
      <p:regular r:id="rId93"/>
    </p:embeddedFont>
    <p:embeddedFont>
      <p:font typeface="Century Gothic" pitchFamily="34" charset="0"/>
      <p:regular r:id="rId94"/>
      <p:bold r:id="rId95"/>
      <p:italic r:id="rId96"/>
      <p:boldItalic r:id="rId97"/>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76DFD21F-8E07-450E-89A0-2B94DF3A9632}">
          <p14:sldIdLst>
            <p14:sldId id="276"/>
            <p14:sldId id="390"/>
            <p14:sldId id="257"/>
            <p14:sldId id="258"/>
            <p14:sldId id="259"/>
            <p14:sldId id="392"/>
            <p14:sldId id="393"/>
            <p14:sldId id="394"/>
            <p14:sldId id="282"/>
            <p14:sldId id="277"/>
            <p14:sldId id="278"/>
            <p14:sldId id="285"/>
            <p14:sldId id="286"/>
            <p14:sldId id="262"/>
            <p14:sldId id="279"/>
            <p14:sldId id="266"/>
            <p14:sldId id="269"/>
            <p14:sldId id="270"/>
            <p14:sldId id="283"/>
            <p14:sldId id="374"/>
          </p14:sldIdLst>
        </p14:section>
        <p14:section name="Customer-Merchant Interaction" id="{016EDAB6-494D-445B-9A09-BB65D0CA8583}">
          <p14:sldIdLst>
            <p14:sldId id="296"/>
            <p14:sldId id="297"/>
            <p14:sldId id="298"/>
            <p14:sldId id="329"/>
            <p14:sldId id="330"/>
            <p14:sldId id="331"/>
            <p14:sldId id="332"/>
            <p14:sldId id="333"/>
            <p14:sldId id="335"/>
            <p14:sldId id="336"/>
            <p14:sldId id="302"/>
            <p14:sldId id="301"/>
            <p14:sldId id="300"/>
            <p14:sldId id="384"/>
            <p14:sldId id="383"/>
            <p14:sldId id="382"/>
            <p14:sldId id="381"/>
            <p14:sldId id="380"/>
            <p14:sldId id="379"/>
            <p14:sldId id="378"/>
            <p14:sldId id="376"/>
            <p14:sldId id="385"/>
            <p14:sldId id="389"/>
            <p14:sldId id="388"/>
            <p14:sldId id="387"/>
            <p14:sldId id="318"/>
            <p14:sldId id="317"/>
            <p14:sldId id="343"/>
            <p14:sldId id="344"/>
            <p14:sldId id="345"/>
            <p14:sldId id="346"/>
            <p14:sldId id="347"/>
            <p14:sldId id="348"/>
            <p14:sldId id="337"/>
            <p14:sldId id="338"/>
            <p14:sldId id="339"/>
            <p14:sldId id="340"/>
            <p14:sldId id="342"/>
            <p14:sldId id="341"/>
            <p14:sldId id="322"/>
            <p14:sldId id="321"/>
            <p14:sldId id="323"/>
            <p14:sldId id="324"/>
            <p14:sldId id="325"/>
            <p14:sldId id="328"/>
            <p14:sldId id="327"/>
          </p14:sldIdLst>
        </p14:section>
        <p14:section name="Targeted Deals" id="{7EABC839-C87E-4E07-AD9C-1EAFABE171C8}">
          <p14:sldIdLst>
            <p14:sldId id="375"/>
            <p14:sldId id="295"/>
            <p14:sldId id="350"/>
            <p14:sldId id="351"/>
            <p14:sldId id="352"/>
            <p14:sldId id="362"/>
            <p14:sldId id="361"/>
            <p14:sldId id="360"/>
            <p14:sldId id="359"/>
            <p14:sldId id="363"/>
            <p14:sldId id="364"/>
            <p14:sldId id="369"/>
          </p14:sldIdLst>
        </p14:section>
        <p14:section name="Testing" id="{F38AE778-242C-4359-8562-521DC99C1D18}">
          <p14:sldIdLst>
            <p14:sldId id="294"/>
            <p14:sldId id="290"/>
            <p14:sldId id="291"/>
            <p14:sldId id="371"/>
            <p14:sldId id="293"/>
            <p14:sldId id="370"/>
            <p14:sldId id="372"/>
            <p14:sldId id="273"/>
            <p14:sldId id="391"/>
            <p14:sldId id="281"/>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81654" autoAdjust="0"/>
  </p:normalViewPr>
  <p:slideViewPr>
    <p:cSldViewPr snapToGrid="0">
      <p:cViewPr>
        <p:scale>
          <a:sx n="66" d="100"/>
          <a:sy n="66" d="100"/>
        </p:scale>
        <p:origin x="-1632" y="150"/>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1.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4/21/2013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51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Development</a:t>
            </a:r>
            <a:r>
              <a:rPr lang="en-US" baseline="0" dirty="0" smtClean="0"/>
              <a:t> process</a:t>
            </a:r>
            <a:endParaRPr lang="en-US" dirty="0"/>
          </a:p>
        </p:txBody>
      </p:sp>
    </p:spTree>
    <p:extLst>
      <p:ext uri="{BB962C8B-B14F-4D97-AF65-F5344CB8AC3E}">
        <p14:creationId xmlns:p14="http://schemas.microsoft.com/office/powerpoint/2010/main" val="3702857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Task Board</a:t>
            </a:r>
            <a:endParaRPr lang="en-US" dirty="0"/>
          </a:p>
        </p:txBody>
      </p:sp>
    </p:spTree>
    <p:extLst>
      <p:ext uri="{BB962C8B-B14F-4D97-AF65-F5344CB8AC3E}">
        <p14:creationId xmlns:p14="http://schemas.microsoft.com/office/powerpoint/2010/main" val="3189224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For part of testing, we performed a series of integration testing.</a:t>
            </a:r>
            <a:r>
              <a:rPr lang="en-US" baseline="0" dirty="0" smtClean="0"/>
              <a:t>  We verified that the p</a:t>
            </a:r>
            <a:r>
              <a:rPr lang="en-US" dirty="0" smtClean="0"/>
              <a:t>reconditions and postconditions held true for</a:t>
            </a:r>
            <a:r>
              <a:rPr lang="en-US" baseline="0" dirty="0" smtClean="0"/>
              <a:t> queries in the web services.  We also tested our GPS accuracy for both the Android and iPhone. </a:t>
            </a:r>
            <a:endParaRPr lang="en-US" dirty="0"/>
          </a:p>
        </p:txBody>
      </p:sp>
    </p:spTree>
    <p:extLst>
      <p:ext uri="{BB962C8B-B14F-4D97-AF65-F5344CB8AC3E}">
        <p14:creationId xmlns:p14="http://schemas.microsoft.com/office/powerpoint/2010/main" val="1485140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also performed user testing for all four of our apps.  We conducted these in 3 stages, where we first had two alpha users test the scenarios, and incorporated changes to the apps based on their feedback.   We had a slightly larger set of users in the next stage, where more changes were made.  For our final user testing, we had more than 32 people testing our system, where we borrowed Dr. </a:t>
            </a:r>
            <a:r>
              <a:rPr lang="en-US" baseline="0" dirty="0" err="1" smtClean="0"/>
              <a:t>Doerry’s</a:t>
            </a:r>
            <a:r>
              <a:rPr lang="en-US" baseline="0" dirty="0" smtClean="0"/>
              <a:t> UI equipment to record the tests. We had each pair of users to perform a set of tasks, as you can see on the right image, and these events were recorded on video, which can be monitored in the room next door, as you can see in the left image.</a:t>
            </a:r>
            <a:endParaRPr lang="en-US" dirty="0"/>
          </a:p>
        </p:txBody>
      </p:sp>
    </p:spTree>
    <p:extLst>
      <p:ext uri="{BB962C8B-B14F-4D97-AF65-F5344CB8AC3E}">
        <p14:creationId xmlns:p14="http://schemas.microsoft.com/office/powerpoint/2010/main" val="4159710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got very important feedback from our user testing, and one of the important ones was for the merchant map page on the customer app.  As you could see from the video, many users wanted the map page to do something other than simply display the names of the merchants.  For this case, the apps really need to meet the expected functionalities of the user, and also have consistent behavior on all pages. </a:t>
            </a:r>
            <a:endParaRPr lang="en-US" dirty="0"/>
          </a:p>
        </p:txBody>
      </p:sp>
    </p:spTree>
    <p:extLst>
      <p:ext uri="{BB962C8B-B14F-4D97-AF65-F5344CB8AC3E}">
        <p14:creationId xmlns:p14="http://schemas.microsoft.com/office/powerpoint/2010/main" val="35367381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Shown</a:t>
            </a:r>
            <a:r>
              <a:rPr lang="en-US" baseline="0" dirty="0" smtClean="0"/>
              <a:t> here are the data transfer sizes for the Android and iPhone customer apps.  The reason the Android takes more data during login is because it pulls a set of data to be stored on the phone for the remaining session. </a:t>
            </a:r>
            <a:endParaRPr lang="en-US" dirty="0"/>
          </a:p>
        </p:txBody>
      </p:sp>
    </p:spTree>
    <p:extLst>
      <p:ext uri="{BB962C8B-B14F-4D97-AF65-F5344CB8AC3E}">
        <p14:creationId xmlns:p14="http://schemas.microsoft.com/office/powerpoint/2010/main" val="8927708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Shown</a:t>
            </a:r>
            <a:r>
              <a:rPr lang="en-US" baseline="0" dirty="0" smtClean="0"/>
              <a:t> here are the application sizes of the apps.  </a:t>
            </a:r>
            <a:endParaRPr lang="en-US" dirty="0"/>
          </a:p>
        </p:txBody>
      </p:sp>
    </p:spTree>
    <p:extLst>
      <p:ext uri="{BB962C8B-B14F-4D97-AF65-F5344CB8AC3E}">
        <p14:creationId xmlns:p14="http://schemas.microsoft.com/office/powerpoint/2010/main" val="8927708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smtClean="0"/>
          </a:p>
          <a:p>
            <a:r>
              <a:rPr lang="en-US" dirty="0" smtClean="0"/>
              <a:t>risks</a:t>
            </a:r>
          </a:p>
          <a:p>
            <a:r>
              <a:rPr lang="en-US" dirty="0" smtClean="0">
                <a:latin typeface="Century Gothic" pitchFamily="34" charset="0"/>
              </a:rPr>
              <a:t>Privacy protection on apps</a:t>
            </a:r>
          </a:p>
          <a:p>
            <a:r>
              <a:rPr lang="en-US" dirty="0" smtClean="0">
                <a:latin typeface="Century Gothic" pitchFamily="34" charset="0"/>
              </a:rPr>
              <a:t>Content filter</a:t>
            </a:r>
          </a:p>
          <a:p>
            <a:r>
              <a:rPr lang="en-US" dirty="0" smtClean="0">
                <a:latin typeface="Century Gothic" pitchFamily="34" charset="0"/>
              </a:rPr>
              <a:t>No cell service</a:t>
            </a:r>
          </a:p>
          <a:p>
            <a:r>
              <a:rPr lang="en-US" dirty="0" smtClean="0">
                <a:latin typeface="Century Gothic" pitchFamily="34" charset="0"/>
              </a:rPr>
              <a:t>Inaccurate geolocation</a:t>
            </a:r>
          </a:p>
          <a:p>
            <a:r>
              <a:rPr lang="en-US" dirty="0" smtClean="0">
                <a:latin typeface="Century Gothic" pitchFamily="34" charset="0"/>
              </a:rPr>
              <a:t>MCM server failure</a:t>
            </a:r>
          </a:p>
          <a:p>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51344" y="48904"/>
            <a:ext cx="2133600" cy="381000"/>
          </a:xfrm>
          <a:prstGeom prst="rect">
            <a:avLst/>
          </a:prstGeom>
        </p:spPr>
        <p:txBody>
          <a:bodyPr vert="horz" lIns="91440" tIns="45720" rIns="91440" bIns="45720" rtlCol="0" anchor="ctr"/>
          <a:lstStyle>
            <a:lvl1pPr algn="r">
              <a:defRPr sz="2500">
                <a:solidFill>
                  <a:schemeClr val="bg1">
                    <a:lumMod val="95000"/>
                  </a:schemeClr>
                </a:solidFill>
                <a:latin typeface="Century Gothic" pitchFamily="34" charset="0"/>
              </a:defRPr>
            </a:lvl1pPr>
          </a:lstStyle>
          <a:p>
            <a:r>
              <a:rPr lang="en-US" dirty="0" smtClean="0"/>
              <a:t>S</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userDrawn="1">
  <p:cSld name="twoColTx">
    <p:spTree>
      <p:nvGrpSpPr>
        <p:cNvPr id="1" name="Shape 13"/>
        <p:cNvGrpSpPr/>
        <p:nvPr/>
      </p:nvGrpSpPr>
      <p:grpSpPr>
        <a:xfrm>
          <a:off x="0" y="0"/>
          <a:ext cx="0" cy="0"/>
          <a:chOff x="0" y="0"/>
          <a:chExt cx="0" cy="0"/>
        </a:xfrm>
      </p:grpSpPr>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5"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x" userDrawn="1">
  <p:cSld name="1_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extLst>
      <p:ext uri="{BB962C8B-B14F-4D97-AF65-F5344CB8AC3E}">
        <p14:creationId xmlns:p14="http://schemas.microsoft.com/office/powerpoint/2010/main" val="9319233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2.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3.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4.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5.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6.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7.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8.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0.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1.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2.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3.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4.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5.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6.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7.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1.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8.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70.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71.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50.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9.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9.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3.png"/><Relationship Id="rId4" Type="http://schemas.openxmlformats.org/officeDocument/2006/relationships/image" Target="../media/image38.png"/><Relationship Id="rId9" Type="http://schemas.openxmlformats.org/officeDocument/2006/relationships/image" Target="../media/image40.png"/></Relationships>
</file>

<file path=ppt/slides/_rels/slide5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7.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8.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9.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0.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5.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6.pn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40.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40.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40.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40.png"/><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40.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40.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40.png"/><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40.png"/><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40.png"/><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40.png"/><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40.png"/><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notesSlide" Target="../notesSlides/notesSlide74.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April 26,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0" y="1371719"/>
            <a:ext cx="94615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12200"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11</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132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13</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90344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14</a:t>
            </a:fld>
            <a:endParaRPr lang="en-US" dirty="0"/>
          </a:p>
        </p:txBody>
      </p:sp>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3505200" y="1673772"/>
            <a:ext cx="2839191" cy="495738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3736"/>
            <a:ext cx="91440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4650" y="2167298"/>
            <a:ext cx="1933575" cy="343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9143" y="2499725"/>
            <a:ext cx="1904371" cy="2856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15</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90408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16</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12200"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8" name="Slide Number Placeholder 7"/>
          <p:cNvSpPr>
            <a:spLocks noGrp="1"/>
          </p:cNvSpPr>
          <p:nvPr>
            <p:ph type="sldNum" sz="quarter" idx="4"/>
          </p:nvPr>
        </p:nvSpPr>
        <p:spPr/>
        <p:txBody>
          <a:bodyPr/>
          <a:lstStyle/>
          <a:p>
            <a:fld id="{F8A268F4-B152-4CD1-AC62-706CE4DFB720}" type="slidenum">
              <a:rPr lang="en-US" smtClean="0"/>
              <a:pPr/>
              <a:t>17</a:t>
            </a:fld>
            <a:endParaRPr lang="en-US" dirty="0"/>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8" name="Slide Number Placeholder 7"/>
          <p:cNvSpPr>
            <a:spLocks noGrp="1"/>
          </p:cNvSpPr>
          <p:nvPr>
            <p:ph type="sldNum" sz="quarter" idx="4"/>
          </p:nvPr>
        </p:nvSpPr>
        <p:spPr/>
        <p:txBody>
          <a:bodyPr/>
          <a:lstStyle/>
          <a:p>
            <a:fld id="{F8A268F4-B152-4CD1-AC62-706CE4DFB720}" type="slidenum">
              <a:rPr lang="en-US" smtClean="0"/>
              <a:pPr/>
              <a:t>18</a:t>
            </a:fld>
            <a:endParaRPr lang="en-US" dirty="0"/>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Kennedy</a:t>
            </a:r>
            <a:endParaRPr lang="en-US" dirty="0"/>
          </a:p>
        </p:txBody>
      </p:sp>
      <p:sp>
        <p:nvSpPr>
          <p:cNvPr id="4" name="Slide Number Placeholder 3"/>
          <p:cNvSpPr>
            <a:spLocks noGrp="1"/>
          </p:cNvSpPr>
          <p:nvPr>
            <p:ph type="sldNum" sz="quarter" idx="4294967295"/>
          </p:nvPr>
        </p:nvSpPr>
        <p:spPr>
          <a:xfrm>
            <a:off x="7051344" y="48904"/>
            <a:ext cx="2133600" cy="381000"/>
          </a:xfrm>
        </p:spPr>
        <p:txBody>
          <a:bodyPr/>
          <a:lstStyle/>
          <a:p>
            <a:fld id="{F8A268F4-B152-4CD1-AC62-706CE4DFB720}" type="slidenum">
              <a:rPr lang="en-US" smtClean="0">
                <a:latin typeface="Century Gothic" pitchFamily="34" charset="0"/>
              </a:rPr>
              <a:pPr/>
              <a:t>19</a:t>
            </a:fld>
            <a:endParaRPr lang="en-US" dirty="0">
              <a:latin typeface="Century Gothic" pitchFamily="34"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06" y="439193"/>
            <a:ext cx="7724775" cy="348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191" y="4170979"/>
            <a:ext cx="8377237"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419100" y="4459890"/>
            <a:ext cx="8915400" cy="1361089"/>
          </a:xfrm>
        </p:spPr>
        <p:txBody>
          <a:bodyPr/>
          <a:lstStyle/>
          <a:p>
            <a:r>
              <a:rPr lang="en-US" sz="7000" dirty="0" smtClean="0"/>
              <a:t>Solution  overview</a:t>
            </a:r>
            <a:endParaRPr lang="en-US" sz="7000"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Kimberly Oyama</a:t>
            </a:r>
            <a:endParaRPr lang="en-US" dirty="0"/>
          </a:p>
        </p:txBody>
      </p:sp>
      <p:sp>
        <p:nvSpPr>
          <p:cNvPr id="4" name="Slide Number Placeholder 3"/>
          <p:cNvSpPr>
            <a:spLocks noGrp="1"/>
          </p:cNvSpPr>
          <p:nvPr>
            <p:ph type="sldNum" sz="quarter" idx="4294967295"/>
          </p:nvPr>
        </p:nvSpPr>
        <p:spPr>
          <a:xfrm>
            <a:off x="7035800" y="50800"/>
            <a:ext cx="2133600" cy="381000"/>
          </a:xfrm>
        </p:spPr>
        <p:txBody>
          <a:bodyPr/>
          <a:lstStyle/>
          <a:p>
            <a:fld id="{F8A268F4-B152-4CD1-AC62-706CE4DFB720}" type="slidenum">
              <a:rPr lang="en-US" smtClean="0">
                <a:latin typeface="Century Gothic" pitchFamily="34" charset="0"/>
              </a:rPr>
              <a:pPr/>
              <a:t>2</a:t>
            </a:fld>
            <a:endParaRPr lang="en-US" dirty="0">
              <a:latin typeface="Century Gothic" pitchFamily="34" charset="0"/>
            </a:endParaRP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369888"/>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071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F8A268F4-B152-4CD1-AC62-706CE4DFB720}" type="slidenum">
              <a:rPr lang="en-US" smtClean="0"/>
              <a:pPr/>
              <a:t>20</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593954" y="4875090"/>
            <a:ext cx="1511935" cy="1475105"/>
          </a:xfrm>
          <a:prstGeom prst="rect">
            <a:avLst/>
          </a:prstGeom>
          <a:noFill/>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869839" y="4708476"/>
            <a:ext cx="1877383" cy="1789093"/>
          </a:xfrm>
          <a:prstGeom prst="rect">
            <a:avLst/>
          </a:prstGeom>
          <a:noFill/>
        </p:spPr>
      </p:pic>
      <p:cxnSp>
        <p:nvCxnSpPr>
          <p:cNvPr id="8" name="Straight Arrow Connector 7"/>
          <p:cNvCxnSpPr/>
          <p:nvPr/>
        </p:nvCxnSpPr>
        <p:spPr>
          <a:xfrm>
            <a:off x="6084941" y="5580111"/>
            <a:ext cx="1162874" cy="0"/>
          </a:xfrm>
          <a:prstGeom prst="straightConnector1">
            <a:avLst/>
          </a:prstGeom>
          <a:ln w="1016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144534"/>
            <a:ext cx="8461375"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306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
          </p:nvPr>
        </p:nvSpPr>
        <p:spPr/>
        <p:txBody>
          <a:bodyPr/>
          <a:lstStyle/>
          <a:p>
            <a:fld id="{F8A268F4-B152-4CD1-AC62-706CE4DFB720}" type="slidenum">
              <a:rPr lang="en-US" smtClean="0"/>
              <a:pPr/>
              <a:t>21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grpSp>
        <p:nvGrpSpPr>
          <p:cNvPr id="2" name="Group 1"/>
          <p:cNvGrpSpPr/>
          <p:nvPr/>
        </p:nvGrpSpPr>
        <p:grpSpPr>
          <a:xfrm>
            <a:off x="864166" y="821908"/>
            <a:ext cx="2828925" cy="5499100"/>
            <a:chOff x="864166" y="821908"/>
            <a:chExt cx="2828925" cy="5499100"/>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6" y="1790121"/>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978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grpSp>
        <p:nvGrpSpPr>
          <p:cNvPr id="2" name="Group 1"/>
          <p:cNvGrpSpPr/>
          <p:nvPr/>
        </p:nvGrpSpPr>
        <p:grpSpPr>
          <a:xfrm>
            <a:off x="864166" y="821908"/>
            <a:ext cx="2828925" cy="5499100"/>
            <a:chOff x="864166" y="821908"/>
            <a:chExt cx="2828925" cy="5499100"/>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5" y="179046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Slide Number Placeholder 3"/>
          <p:cNvSpPr>
            <a:spLocks noGrp="1"/>
          </p:cNvSpPr>
          <p:nvPr>
            <p:ph type="sldNum" sz="quarter" idx="4"/>
          </p:nvPr>
        </p:nvSpPr>
        <p:spPr>
          <a:xfrm>
            <a:off x="7051344" y="48904"/>
            <a:ext cx="2133600" cy="381000"/>
          </a:xfrm>
        </p:spPr>
        <p:txBody>
          <a:bodyPr/>
          <a:lstStyle/>
          <a:p>
            <a:r>
              <a:rPr lang="en-US" dirty="0" smtClean="0"/>
              <a:t>18</a:t>
            </a:r>
            <a:endParaRPr lang="en-US" dirty="0"/>
          </a:p>
        </p:txBody>
      </p:sp>
    </p:spTree>
    <p:extLst>
      <p:ext uri="{BB962C8B-B14F-4D97-AF65-F5344CB8AC3E}">
        <p14:creationId xmlns:p14="http://schemas.microsoft.com/office/powerpoint/2010/main" val="1952229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smtClean="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grpSp>
        <p:nvGrpSpPr>
          <p:cNvPr id="2" name="Group 1"/>
          <p:cNvGrpSpPr/>
          <p:nvPr/>
        </p:nvGrpSpPr>
        <p:grpSpPr>
          <a:xfrm>
            <a:off x="864166" y="821908"/>
            <a:ext cx="2828925" cy="5499100"/>
            <a:chOff x="864166" y="821908"/>
            <a:chExt cx="2828925" cy="5499100"/>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630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18</a:t>
            </a:r>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7764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7948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1"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86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9225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249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8930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347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763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89287"/>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1366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0933"/>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343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85"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331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8407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517"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722628"/>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26330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025629"/>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33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90315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42806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8" y="2590800"/>
            <a:ext cx="8772525"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3207213"/>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218416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453671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1496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7101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24" y="179143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855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8301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5218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1177"/>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1043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241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pic>
        <p:nvPicPr>
          <p:cNvPr id="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2098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0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424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028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3560" y="1292098"/>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b="96031"/>
          <a:stretch/>
        </p:blipFill>
        <p:spPr bwMode="auto">
          <a:xfrm>
            <a:off x="5626101" y="1295802"/>
            <a:ext cx="2514599" cy="17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8093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9881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9296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7391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4"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3560" y="129368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828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223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Scrum Development Process</a:t>
            </a:r>
          </a:p>
          <a:p>
            <a:pPr lvl="1"/>
            <a:r>
              <a:rPr lang="en-US" dirty="0" smtClean="0"/>
              <a:t>Started with basic app functionality</a:t>
            </a:r>
          </a:p>
          <a:p>
            <a:pPr lvl="1"/>
            <a:r>
              <a:rPr lang="en-US" dirty="0" smtClean="0"/>
              <a:t>Next came web services</a:t>
            </a:r>
          </a:p>
          <a:p>
            <a:pPr lvl="1"/>
            <a:r>
              <a:rPr lang="en-US" dirty="0" smtClean="0"/>
              <a:t>Then localization feature for customer-merchant interaction</a:t>
            </a:r>
          </a:p>
          <a:p>
            <a:pPr lvl="1"/>
            <a:r>
              <a:rPr lang="en-US" dirty="0" smtClean="0"/>
              <a:t>Finally we did the localization feature for targeted deals.</a:t>
            </a:r>
            <a:endParaRPr lang="en-US" dirty="0"/>
          </a:p>
        </p:txBody>
      </p:sp>
      <p:sp>
        <p:nvSpPr>
          <p:cNvPr id="3" name="Slide Number Placeholder 2"/>
          <p:cNvSpPr>
            <a:spLocks noGrp="1"/>
          </p:cNvSpPr>
          <p:nvPr>
            <p:ph type="sldNum" sz="quarter" idx="4"/>
          </p:nvPr>
        </p:nvSpPr>
        <p:spPr/>
        <p:txBody>
          <a:bodyPr/>
          <a:lstStyle/>
          <a:p>
            <a:r>
              <a:rPr lang="en-US" smtClean="0"/>
              <a:t>S</a:t>
            </a:r>
            <a:endParaRPr lang="en-US" dirty="0"/>
          </a:p>
        </p:txBody>
      </p:sp>
    </p:spTree>
    <p:extLst>
      <p:ext uri="{BB962C8B-B14F-4D97-AF65-F5344CB8AC3E}">
        <p14:creationId xmlns:p14="http://schemas.microsoft.com/office/powerpoint/2010/main" val="6687347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7584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4606"/>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9716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8897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17117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7976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1184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18</a:t>
            </a:r>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66"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2925" y="1295636"/>
            <a:ext cx="2517140" cy="1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12562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19</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6463347" y="4132897"/>
            <a:ext cx="2084705" cy="2097405"/>
          </a:xfrm>
          <a:prstGeom prst="rect">
            <a:avLst/>
          </a:prstGeom>
          <a:noFill/>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5" y="137259"/>
            <a:ext cx="8461375"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97541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866" y="1281111"/>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7232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smtClean="0"/>
              <a:t>20</a:t>
            </a:r>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788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err="1" smtClean="0"/>
              <a:t>YouTrack</a:t>
            </a:r>
            <a:r>
              <a:rPr lang="en-US" dirty="0" smtClean="0"/>
              <a:t> – Task Manager</a:t>
            </a:r>
          </a:p>
          <a:p>
            <a:r>
              <a:rPr lang="en-US" dirty="0" smtClean="0"/>
              <a:t>Reports show progress</a:t>
            </a:r>
          </a:p>
          <a:p>
            <a:r>
              <a:rPr lang="en-US" dirty="0" smtClean="0"/>
              <a:t>This was helpful when some tasks took longer than we thought they would because the team had a better idea of exactly what the task was and could focus on it.</a:t>
            </a:r>
            <a:endParaRPr lang="en-US" dirty="0"/>
          </a:p>
        </p:txBody>
      </p:sp>
      <p:sp>
        <p:nvSpPr>
          <p:cNvPr id="3" name="Slide Number Placeholder 2"/>
          <p:cNvSpPr>
            <a:spLocks noGrp="1"/>
          </p:cNvSpPr>
          <p:nvPr>
            <p:ph type="sldNum" sz="quarter" idx="4"/>
          </p:nvPr>
        </p:nvSpPr>
        <p:spPr/>
        <p:txBody>
          <a:bodyPr/>
          <a:lstStyle/>
          <a:p>
            <a:r>
              <a:rPr lang="en-US" smtClean="0"/>
              <a:t>S</a:t>
            </a:r>
            <a:endParaRPr lang="en-US" dirty="0"/>
          </a:p>
        </p:txBody>
      </p:sp>
    </p:spTree>
    <p:extLst>
      <p:ext uri="{BB962C8B-B14F-4D97-AF65-F5344CB8AC3E}">
        <p14:creationId xmlns:p14="http://schemas.microsoft.com/office/powerpoint/2010/main" val="13814596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5478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70034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25620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7952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887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89318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432"/>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8517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6798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195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r>
              <a:rPr lang="en-US" dirty="0"/>
              <a:t>20</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137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45529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51344" y="48904"/>
            <a:ext cx="2133600" cy="381000"/>
          </a:xfrm>
        </p:spPr>
        <p:txBody>
          <a:bodyPr/>
          <a:lstStyle/>
          <a:p>
            <a:r>
              <a:rPr lang="en-US" dirty="0" smtClean="0">
                <a:latin typeface="Century Gothic" pitchFamily="34" charset="0"/>
              </a:rPr>
              <a:t>21</a:t>
            </a:r>
            <a:endParaRPr lang="en-US" dirty="0">
              <a:latin typeface="Century Gothic"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66" y="295442"/>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50" y="4122761"/>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6402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4"/>
          </p:nvPr>
        </p:nvSpPr>
        <p:spPr>
          <a:xfrm>
            <a:off x="7045656" y="48904"/>
            <a:ext cx="2133600" cy="381000"/>
          </a:xfrm>
        </p:spPr>
        <p:txBody>
          <a:bodyPr/>
          <a:lstStyle/>
          <a:p>
            <a:r>
              <a:rPr lang="en-US" dirty="0" smtClean="0"/>
              <a:t>28</a:t>
            </a:r>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54690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76400"/>
            <a:ext cx="5296486" cy="4891374"/>
          </a:xfrm>
        </p:spPr>
        <p:txBody>
          <a:bodyPr/>
          <a:lstStyle/>
          <a:p>
            <a:r>
              <a:rPr lang="en-US" dirty="0" smtClean="0"/>
              <a:t>Tested web services</a:t>
            </a:r>
          </a:p>
          <a:p>
            <a:pPr lvl="1"/>
            <a:r>
              <a:rPr lang="en-US" dirty="0" smtClean="0"/>
              <a:t>Database structures</a:t>
            </a:r>
          </a:p>
          <a:p>
            <a:pPr lvl="1"/>
            <a:r>
              <a:rPr lang="en-US" dirty="0" smtClean="0"/>
              <a:t>Query syntax</a:t>
            </a:r>
          </a:p>
          <a:p>
            <a:pPr marL="457200" lvl="1" indent="0">
              <a:buNone/>
            </a:pPr>
            <a:endParaRPr lang="en-US" dirty="0"/>
          </a:p>
          <a:p>
            <a:r>
              <a:rPr lang="en-US" dirty="0" smtClean="0"/>
              <a:t>GPS Accuracy</a:t>
            </a:r>
          </a:p>
        </p:txBody>
      </p:sp>
      <p:sp>
        <p:nvSpPr>
          <p:cNvPr id="4" name="Slide Number Placeholder 3"/>
          <p:cNvSpPr>
            <a:spLocks noGrp="1"/>
          </p:cNvSpPr>
          <p:nvPr>
            <p:ph type="sldNum" sz="quarter" idx="4"/>
          </p:nvPr>
        </p:nvSpPr>
        <p:spPr/>
        <p:txBody>
          <a:bodyPr/>
          <a:lstStyle/>
          <a:p>
            <a:r>
              <a:rPr lang="en-US" dirty="0" smtClean="0"/>
              <a:t>22</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632" r="1816"/>
          <a:stretch/>
        </p:blipFill>
        <p:spPr bwMode="auto">
          <a:xfrm>
            <a:off x="3756074" y="3221501"/>
            <a:ext cx="5173963" cy="3235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06095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30736"/>
            <a:ext cx="4565175" cy="1885666"/>
          </a:xfrm>
        </p:spPr>
        <p:txBody>
          <a:bodyPr/>
          <a:lstStyle/>
          <a:p>
            <a:r>
              <a:rPr lang="en-US" dirty="0"/>
              <a:t>4 apps</a:t>
            </a:r>
          </a:p>
          <a:p>
            <a:r>
              <a:rPr lang="en-US" dirty="0" smtClean="0"/>
              <a:t>3 stages of testing</a:t>
            </a:r>
          </a:p>
          <a:p>
            <a:r>
              <a:rPr lang="en-US" dirty="0" smtClean="0"/>
              <a:t>40 </a:t>
            </a:r>
            <a:r>
              <a:rPr lang="en-US" dirty="0"/>
              <a:t>volunteer test users</a:t>
            </a:r>
          </a:p>
          <a:p>
            <a:endParaRPr lang="en-US" dirty="0" smtClean="0"/>
          </a:p>
          <a:p>
            <a:endParaRPr lang="en-US" dirty="0"/>
          </a:p>
        </p:txBody>
      </p:sp>
      <p:sp>
        <p:nvSpPr>
          <p:cNvPr id="4" name="Slide Number Placeholder 3"/>
          <p:cNvSpPr>
            <a:spLocks noGrp="1"/>
          </p:cNvSpPr>
          <p:nvPr>
            <p:ph type="sldNum" sz="quarter" idx="4"/>
          </p:nvPr>
        </p:nvSpPr>
        <p:spPr/>
        <p:txBody>
          <a:bodyPr/>
          <a:lstStyle/>
          <a:p>
            <a:r>
              <a:rPr lang="en-US" dirty="0" smtClean="0"/>
              <a:t>23</a:t>
            </a:r>
            <a:endParaRPr lang="en-US" dirty="0"/>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759" y="1310187"/>
            <a:ext cx="3868222" cy="516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3359" t="4139" r="7936"/>
          <a:stretch/>
        </p:blipFill>
        <p:spPr bwMode="auto">
          <a:xfrm>
            <a:off x="600500" y="3207223"/>
            <a:ext cx="3248167" cy="326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24682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63720"/>
            <a:ext cx="8229600" cy="4561553"/>
          </a:xfrm>
        </p:spPr>
        <p:txBody>
          <a:bodyPr/>
          <a:lstStyle/>
          <a:p>
            <a:r>
              <a:rPr lang="en-US" dirty="0" smtClean="0"/>
              <a:t>Consistent app behavior</a:t>
            </a:r>
          </a:p>
          <a:p>
            <a:r>
              <a:rPr lang="en-US" dirty="0" smtClean="0"/>
              <a:t>Expected functionalities</a:t>
            </a:r>
            <a:endParaRPr lang="en-US" dirty="0"/>
          </a:p>
        </p:txBody>
      </p:sp>
      <p:sp>
        <p:nvSpPr>
          <p:cNvPr id="4" name="Slide Number Placeholder 3"/>
          <p:cNvSpPr>
            <a:spLocks noGrp="1"/>
          </p:cNvSpPr>
          <p:nvPr>
            <p:ph type="sldNum" sz="quarter" idx="4"/>
          </p:nvPr>
        </p:nvSpPr>
        <p:spPr/>
        <p:txBody>
          <a:bodyPr/>
          <a:lstStyle/>
          <a:p>
            <a:r>
              <a:rPr lang="en-US" dirty="0" smtClean="0"/>
              <a:t>24</a:t>
            </a:r>
            <a:endParaRPr lang="en-US" dirty="0"/>
          </a:p>
        </p:txBody>
      </p:sp>
      <p:pic>
        <p:nvPicPr>
          <p:cNvPr id="5" name="iPhone customer3 - Apr 11, 2013 4_00 PM.mp4">
            <a:hlinkClick r:id="" action="ppaction://media"/>
          </p:cNvPr>
          <p:cNvPicPr>
            <a:picLocks noChangeAspect="1"/>
          </p:cNvPicPr>
          <p:nvPr>
            <a:videoFile r:link="rId1"/>
            <p:extLst>
              <p:ext uri="{DAA4B4D4-6D71-4841-9C94-3DE7FCFB9230}">
                <p14:media xmlns:p14="http://schemas.microsoft.com/office/powerpoint/2010/main" r:embed="rId2">
                  <p14:trim st="75000" end="245202.6666"/>
                </p14:media>
              </p:ext>
            </p:extLst>
          </p:nvPr>
        </p:nvPicPr>
        <p:blipFill>
          <a:blip r:embed="rId5"/>
          <a:stretch>
            <a:fillRect/>
          </a:stretch>
        </p:blipFill>
        <p:spPr>
          <a:xfrm>
            <a:off x="2232561" y="3037857"/>
            <a:ext cx="6445662" cy="3625685"/>
          </a:xfrm>
          <a:prstGeom prst="rect">
            <a:avLst/>
          </a:prstGeom>
        </p:spPr>
      </p:pic>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3608"/>
            <a:ext cx="8669337"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1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26537"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r>
              <a:rPr lang="en-US" dirty="0" smtClean="0"/>
              <a:t>25</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45846673"/>
              </p:ext>
            </p:extLst>
          </p:nvPr>
        </p:nvGraphicFramePr>
        <p:xfrm>
          <a:off x="190786" y="2183128"/>
          <a:ext cx="8734853" cy="4285912"/>
        </p:xfrm>
        <a:graphic>
          <a:graphicData uri="http://schemas.openxmlformats.org/drawingml/2006/table">
            <a:tbl>
              <a:tblPr firstRow="1" bandRow="1">
                <a:tableStyleId>{B301B821-A1FF-4177-AEE7-76D212191A09}</a:tableStyleId>
              </a:tblPr>
              <a:tblGrid>
                <a:gridCol w="2607005"/>
                <a:gridCol w="1531962"/>
                <a:gridCol w="1531962"/>
                <a:gridCol w="1531962"/>
                <a:gridCol w="1531962"/>
              </a:tblGrid>
              <a:tr h="535739">
                <a:tc rowSpan="2">
                  <a:txBody>
                    <a:bodyPr/>
                    <a:lstStyle/>
                    <a:p>
                      <a:pPr algn="ctr"/>
                      <a:r>
                        <a:rPr lang="en-US" sz="2400" dirty="0" smtClean="0">
                          <a:solidFill>
                            <a:schemeClr val="bg1"/>
                          </a:solidFill>
                          <a:latin typeface="Century Gothic" pitchFamily="34" charset="0"/>
                        </a:rPr>
                        <a:t>Action</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400" dirty="0" smtClean="0">
                          <a:solidFill>
                            <a:schemeClr val="bg1"/>
                          </a:solidFill>
                          <a:latin typeface="Century Gothic" pitchFamily="34" charset="0"/>
                        </a:rPr>
                        <a:t>Android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400" dirty="0" smtClean="0">
                          <a:solidFill>
                            <a:schemeClr val="bg1"/>
                          </a:solidFill>
                          <a:latin typeface="Century Gothic" pitchFamily="34" charset="0"/>
                        </a:rPr>
                        <a:t>iPhone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5739">
                <a:tc v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bg2">
                              <a:lumMod val="75000"/>
                            </a:schemeClr>
                          </a:solidFill>
                          <a:latin typeface="Century Gothic" pitchFamily="34" charset="0"/>
                        </a:rPr>
                        <a:t>Receive</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Receive </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 in</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2.322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3.100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0.433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Merchant Map</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1.912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1.804</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1.703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Deals</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3.328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1.002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1.692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0.571</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Pay Charge</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1.740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0.298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0.283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View History</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2.070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0.872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4.226</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a:t>
                      </a:r>
                      <a:r>
                        <a:rPr lang="en-US" sz="2400" baseline="0" dirty="0" smtClean="0">
                          <a:solidFill>
                            <a:schemeClr val="bg2">
                              <a:lumMod val="75000"/>
                            </a:schemeClr>
                          </a:solidFill>
                          <a:latin typeface="Century Gothic" pitchFamily="34" charset="0"/>
                        </a:rPr>
                        <a:t>out</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0583809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76400"/>
            <a:ext cx="8210550" cy="3124200"/>
          </a:xfrm>
        </p:spPr>
        <p:txBody>
          <a:bodyPr/>
          <a:lstStyle/>
          <a:p>
            <a:r>
              <a:rPr lang="en-US" dirty="0" smtClean="0"/>
              <a:t>iPhone Merchant:   5.300 MB</a:t>
            </a:r>
          </a:p>
          <a:p>
            <a:r>
              <a:rPr lang="en-US" dirty="0" smtClean="0"/>
              <a:t>iPhone Customer:   5.000 MB</a:t>
            </a:r>
          </a:p>
          <a:p>
            <a:r>
              <a:rPr lang="en-US" dirty="0" smtClean="0"/>
              <a:t>Android Merchant: 0.676 MB</a:t>
            </a:r>
          </a:p>
          <a:p>
            <a:r>
              <a:rPr lang="en-US" dirty="0" smtClean="0"/>
              <a:t>Android Customer: 1.020 MB</a:t>
            </a:r>
            <a:endParaRPr lang="en-US" dirty="0"/>
          </a:p>
        </p:txBody>
      </p:sp>
      <p:sp>
        <p:nvSpPr>
          <p:cNvPr id="4" name="Slide Number Placeholder 3"/>
          <p:cNvSpPr>
            <a:spLocks noGrp="1"/>
          </p:cNvSpPr>
          <p:nvPr>
            <p:ph type="sldNum" sz="quarter" idx="4"/>
          </p:nvPr>
        </p:nvSpPr>
        <p:spPr/>
        <p:txBody>
          <a:bodyPr/>
          <a:lstStyle/>
          <a:p>
            <a:r>
              <a:rPr lang="en-US" dirty="0" smtClean="0"/>
              <a:t>26</a:t>
            </a:r>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79258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053" y="4177352"/>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type="body" idx="10"/>
          </p:nvPr>
        </p:nvSpPr>
        <p:spPr>
          <a:xfrm>
            <a:off x="457200" y="5562600"/>
            <a:ext cx="8001000" cy="762000"/>
          </a:xfrm>
        </p:spPr>
        <p:txBody>
          <a:bodyPr/>
          <a:lstStyle/>
          <a:p>
            <a:pPr algn="r"/>
            <a:r>
              <a:rPr lang="en-US" dirty="0" smtClean="0"/>
              <a:t>Kimberly </a:t>
            </a:r>
            <a:r>
              <a:rPr lang="en-US" dirty="0" err="1" smtClean="0"/>
              <a:t>Oyama</a:t>
            </a:r>
            <a:endParaRPr lang="en-US" dirty="0"/>
          </a:p>
        </p:txBody>
      </p:sp>
      <p:sp>
        <p:nvSpPr>
          <p:cNvPr id="4" name="Slide Number Placeholder 3"/>
          <p:cNvSpPr>
            <a:spLocks noGrp="1"/>
          </p:cNvSpPr>
          <p:nvPr>
            <p:ph type="sldNum" sz="quarter" idx="4294967295"/>
          </p:nvPr>
        </p:nvSpPr>
        <p:spPr>
          <a:xfrm>
            <a:off x="7037276" y="48904"/>
            <a:ext cx="2133600" cy="381000"/>
          </a:xfrm>
        </p:spPr>
        <p:txBody>
          <a:bodyPr/>
          <a:lstStyle/>
          <a:p>
            <a:r>
              <a:rPr lang="en-US" dirty="0" smtClean="0">
                <a:latin typeface="Century Gothic" pitchFamily="34" charset="0"/>
              </a:rPr>
              <a:t>27</a:t>
            </a:r>
            <a:endParaRPr lang="en-US" dirty="0">
              <a:latin typeface="Century Gothic" pitchFamily="34"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01" y="322737"/>
            <a:ext cx="7724775" cy="348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6523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targeted deals using localization</a:t>
            </a:r>
            <a:endParaRPr lang="en" dirty="0"/>
          </a:p>
          <a:p>
            <a:pPr lvl="1"/>
            <a:r>
              <a:rPr lang="en" dirty="0" smtClean="0"/>
              <a:t>Charging users in store perimeter</a:t>
            </a:r>
          </a:p>
          <a:p>
            <a:pPr lvl="1"/>
            <a:r>
              <a:rPr lang="en" dirty="0" smtClean="0"/>
              <a:t>Targeted deals</a:t>
            </a:r>
          </a:p>
          <a:p>
            <a:pPr lvl="1"/>
            <a:endParaRPr lang="en" dirty="0"/>
          </a:p>
          <a:p>
            <a:r>
              <a:rPr lang="en" dirty="0" smtClean="0"/>
              <a:t>Documentation </a:t>
            </a:r>
          </a:p>
        </p:txBody>
      </p:sp>
      <p:sp>
        <p:nvSpPr>
          <p:cNvPr id="8" name="Slide Number Placeholder 7"/>
          <p:cNvSpPr>
            <a:spLocks noGrp="1"/>
          </p:cNvSpPr>
          <p:nvPr>
            <p:ph type="sldNum" sz="quarter" idx="4"/>
          </p:nvPr>
        </p:nvSpPr>
        <p:spPr>
          <a:xfrm>
            <a:off x="7045656" y="48904"/>
            <a:ext cx="2133600" cy="381000"/>
          </a:xfrm>
        </p:spPr>
        <p:txBody>
          <a:bodyPr/>
          <a:lstStyle/>
          <a:p>
            <a:r>
              <a:rPr lang="en-US" dirty="0" smtClean="0"/>
              <a:t>29</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pPr marL="0" indent="0" algn="ctr">
              <a:buNone/>
            </a:pPr>
            <a:endParaRPr lang="en" dirty="0" smtClean="0"/>
          </a:p>
          <a:p>
            <a:pPr marL="0" indent="0" algn="ctr">
              <a:buNone/>
            </a:pPr>
            <a:r>
              <a:rPr lang="en" dirty="0" smtClean="0"/>
              <a:t>Dr. Joshua Cross</a:t>
            </a:r>
          </a:p>
          <a:p>
            <a:pPr marL="0" indent="0" algn="ctr">
              <a:buNone/>
            </a:pPr>
            <a:r>
              <a:rPr lang="en" dirty="0" smtClean="0"/>
              <a:t>Dr. John Georgas</a:t>
            </a:r>
          </a:p>
          <a:p>
            <a:pPr marL="0" indent="0" algn="ctr">
              <a:buNone/>
            </a:pPr>
            <a:r>
              <a:rPr lang="en" dirty="0" smtClean="0"/>
              <a:t>Dr. Wolf-Dieter Otte</a:t>
            </a:r>
          </a:p>
          <a:p>
            <a:pPr marL="0" indent="0" algn="ctr">
              <a:buNone/>
            </a:pPr>
            <a:r>
              <a:rPr lang="en" dirty="0" smtClean="0"/>
              <a:t>Dr. Eck Doerry</a:t>
            </a:r>
          </a:p>
          <a:p>
            <a:pPr marL="0" indent="0" algn="ctr">
              <a:buNone/>
            </a:pPr>
            <a:r>
              <a:rPr lang="en" dirty="0" smtClean="0"/>
              <a:t>User Testing Volunteers</a:t>
            </a:r>
            <a:endParaRPr lang="en" dirty="0"/>
          </a:p>
        </p:txBody>
      </p:sp>
      <p:sp>
        <p:nvSpPr>
          <p:cNvPr id="8" name="Slide Number Placeholder 7"/>
          <p:cNvSpPr>
            <a:spLocks noGrp="1"/>
          </p:cNvSpPr>
          <p:nvPr>
            <p:ph type="sldNum" sz="quarter" idx="4"/>
          </p:nvPr>
        </p:nvSpPr>
        <p:spPr>
          <a:xfrm>
            <a:off x="7044396" y="62132"/>
            <a:ext cx="2133600" cy="381000"/>
          </a:xfrm>
        </p:spPr>
        <p:txBody>
          <a:bodyPr/>
          <a:lstStyle/>
          <a:p>
            <a:r>
              <a:rPr lang="en-US" dirty="0" smtClean="0">
                <a:latin typeface="Century Gothic" pitchFamily="34" charset="0"/>
              </a:rPr>
              <a:t>30</a:t>
            </a:r>
            <a:endParaRPr lang="en-US" dirty="0">
              <a:latin typeface="Century Gothic" pitchFamily="34" charset="0"/>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639907"/>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45236" y="48904"/>
            <a:ext cx="2133600" cy="381000"/>
          </a:xfrm>
        </p:spPr>
        <p:txBody>
          <a:bodyPr/>
          <a:lstStyle/>
          <a:p>
            <a:r>
              <a:rPr lang="en-US" dirty="0" smtClean="0">
                <a:latin typeface="Century Gothic" pitchFamily="34" charset="0"/>
              </a:rPr>
              <a:t>31</a:t>
            </a:r>
            <a:endParaRPr lang="en-US" dirty="0">
              <a:latin typeface="Century Gothic" pitchFamily="34"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75" y="2676098"/>
            <a:ext cx="8291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42059" y="48904"/>
            <a:ext cx="2133600" cy="381000"/>
          </a:xfrm>
        </p:spPr>
        <p:txBody>
          <a:bodyPr/>
          <a:lstStyle/>
          <a:p>
            <a:r>
              <a:rPr lang="en-US" dirty="0" smtClean="0"/>
              <a:t>32</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736"/>
            <a:ext cx="87487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24048" y="48904"/>
            <a:ext cx="2133600" cy="381000"/>
          </a:xfrm>
        </p:spPr>
        <p:txBody>
          <a:bodyPr/>
          <a:lstStyle/>
          <a:p>
            <a:fld id="{F8A268F4-B152-4CD1-AC62-706CE4DFB720}" type="slidenum">
              <a:rPr lang="en-US" smtClean="0">
                <a:latin typeface="Century Gothic" pitchFamily="34" charset="0"/>
              </a:rPr>
              <a:pPr/>
              <a:t>9</a:t>
            </a:fld>
            <a:endParaRPr lang="en-US" dirty="0">
              <a:latin typeface="Century Gothic"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95" y="4020851"/>
            <a:ext cx="829786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48" y="452830"/>
            <a:ext cx="7724775" cy="348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2398</TotalTime>
  <Words>1531</Words>
  <Application>Microsoft Office PowerPoint</Application>
  <PresentationFormat>On-screen Show (4:3)</PresentationFormat>
  <Paragraphs>463</Paragraphs>
  <Slides>89</Slides>
  <Notes>79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Wingdings</vt:lpstr>
      <vt:lpstr>Bebas</vt:lpstr>
      <vt:lpstr>Courier New</vt:lpstr>
      <vt:lpstr>Century Gothic</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Kimi</cp:lastModifiedBy>
  <cp:revision>664</cp:revision>
  <dcterms:modified xsi:type="dcterms:W3CDTF">2013-04-21T22:16:09Z</dcterms:modified>
</cp:coreProperties>
</file>